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9" r:id="rId3"/>
    <p:sldId id="261" r:id="rId4"/>
    <p:sldId id="257" r:id="rId5"/>
    <p:sldId id="258"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60C6404-AD6E-4860-8E75-697CA40B95DA}" type="datetimeFigureOut">
              <a:rPr lang="en-US" dirty="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6/27/2020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583436" y="3143250"/>
            <a:ext cx="4270248" cy="25967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fld id="{4F7D4976-E339-4826-83B7-FBD03F55ECF8}" type="datetimeFigureOut">
              <a:rPr lang="en-US" dirty="0"/>
              <a:t>6/27/2020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9" name="Date Placeholder 8"/>
          <p:cNvSpPr>
            <a:spLocks noGrp="1"/>
          </p:cNvSpPr>
          <p:nvPr>
            <p:ph type="dt" sz="half" idx="10"/>
          </p:nvPr>
        </p:nvSpPr>
        <p:spPr/>
        <p:txBody>
          <a:bodyPr/>
          <a:lstStyle/>
          <a:p>
            <a:fld id="{D1BE4249-C0D0-4B06-8692-E8BB871AF643}" type="datetimeFigureOut">
              <a:rPr lang="en-US" dirty="0"/>
              <a:t>6/27/2020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6/27/2020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6/27/2020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4E4841-FA70-43FA-8B5D-49CF40480519}"/>
              </a:ext>
            </a:extLst>
          </p:cNvPr>
          <p:cNvSpPr>
            <a:spLocks noGrp="1"/>
          </p:cNvSpPr>
          <p:nvPr>
            <p:ph type="ctrTitle"/>
          </p:nvPr>
        </p:nvSpPr>
        <p:spPr/>
        <p:txBody>
          <a:bodyPr/>
          <a:lstStyle/>
          <a:p>
            <a:r>
              <a:rPr lang="zh-CN" altLang="en-US" dirty="0"/>
              <a:t>超市易碎品包装设计</a:t>
            </a:r>
          </a:p>
        </p:txBody>
      </p:sp>
      <p:sp>
        <p:nvSpPr>
          <p:cNvPr id="3" name="副标题 2">
            <a:extLst>
              <a:ext uri="{FF2B5EF4-FFF2-40B4-BE49-F238E27FC236}">
                <a16:creationId xmlns:a16="http://schemas.microsoft.com/office/drawing/2014/main" id="{11E77A20-7D23-4CB6-AE94-A60663E871D3}"/>
              </a:ext>
            </a:extLst>
          </p:cNvPr>
          <p:cNvSpPr>
            <a:spLocks noGrp="1"/>
          </p:cNvSpPr>
          <p:nvPr>
            <p:ph type="subTitle" idx="1"/>
          </p:nvPr>
        </p:nvSpPr>
        <p:spPr/>
        <p:txBody>
          <a:bodyPr/>
          <a:lstStyle/>
          <a:p>
            <a:r>
              <a:rPr lang="en-US" altLang="zh-CN" dirty="0"/>
              <a:t>180691206</a:t>
            </a:r>
            <a:r>
              <a:rPr lang="zh-CN" altLang="en-US" dirty="0"/>
              <a:t>杨雅淇</a:t>
            </a:r>
          </a:p>
        </p:txBody>
      </p:sp>
    </p:spTree>
    <p:extLst>
      <p:ext uri="{BB962C8B-B14F-4D97-AF65-F5344CB8AC3E}">
        <p14:creationId xmlns:p14="http://schemas.microsoft.com/office/powerpoint/2010/main" val="568978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F34BE6-F2E9-46E8-BFD8-121F85283005}"/>
              </a:ext>
            </a:extLst>
          </p:cNvPr>
          <p:cNvSpPr>
            <a:spLocks noGrp="1"/>
          </p:cNvSpPr>
          <p:nvPr>
            <p:ph type="title"/>
          </p:nvPr>
        </p:nvSpPr>
        <p:spPr>
          <a:xfrm rot="16200000">
            <a:off x="-1605982" y="3195388"/>
            <a:ext cx="5563872" cy="467224"/>
          </a:xfrm>
        </p:spPr>
        <p:txBody>
          <a:bodyPr vert="eaVert">
            <a:normAutofit/>
          </a:bodyPr>
          <a:lstStyle/>
          <a:p>
            <a:r>
              <a:rPr lang="zh-CN" altLang="en-US" dirty="0"/>
              <a:t>制作模型</a:t>
            </a:r>
          </a:p>
        </p:txBody>
      </p:sp>
      <p:pic>
        <p:nvPicPr>
          <p:cNvPr id="5" name="内容占位符 4">
            <a:extLst>
              <a:ext uri="{FF2B5EF4-FFF2-40B4-BE49-F238E27FC236}">
                <a16:creationId xmlns:a16="http://schemas.microsoft.com/office/drawing/2014/main" id="{BA5D73F2-49FE-4218-8892-60B9C7112A89}"/>
              </a:ext>
            </a:extLst>
          </p:cNvPr>
          <p:cNvPicPr>
            <a:picLocks noGrp="1" noChangeAspect="1"/>
          </p:cNvPicPr>
          <p:nvPr>
            <p:ph idx="1"/>
          </p:nvPr>
        </p:nvPicPr>
        <p:blipFill>
          <a:blip r:embed="rId2"/>
          <a:stretch>
            <a:fillRect/>
          </a:stretch>
        </p:blipFill>
        <p:spPr>
          <a:xfrm>
            <a:off x="2360535" y="1636965"/>
            <a:ext cx="4219012" cy="3164260"/>
          </a:xfrm>
        </p:spPr>
      </p:pic>
      <p:pic>
        <p:nvPicPr>
          <p:cNvPr id="7" name="图片 6">
            <a:extLst>
              <a:ext uri="{FF2B5EF4-FFF2-40B4-BE49-F238E27FC236}">
                <a16:creationId xmlns:a16="http://schemas.microsoft.com/office/drawing/2014/main" id="{4E924308-824F-4523-B5E6-FB8ECE04AAB4}"/>
              </a:ext>
            </a:extLst>
          </p:cNvPr>
          <p:cNvPicPr>
            <a:picLocks noChangeAspect="1"/>
          </p:cNvPicPr>
          <p:nvPr/>
        </p:nvPicPr>
        <p:blipFill>
          <a:blip r:embed="rId3"/>
          <a:stretch>
            <a:fillRect/>
          </a:stretch>
        </p:blipFill>
        <p:spPr>
          <a:xfrm>
            <a:off x="7721959" y="1636966"/>
            <a:ext cx="4219012" cy="3164259"/>
          </a:xfrm>
          <a:prstGeom prst="rect">
            <a:avLst/>
          </a:prstGeom>
        </p:spPr>
      </p:pic>
      <p:sp>
        <p:nvSpPr>
          <p:cNvPr id="8" name="箭头: 右 7">
            <a:extLst>
              <a:ext uri="{FF2B5EF4-FFF2-40B4-BE49-F238E27FC236}">
                <a16:creationId xmlns:a16="http://schemas.microsoft.com/office/drawing/2014/main" id="{8F44147A-74A4-4C5E-9402-373AB3D713FE}"/>
              </a:ext>
            </a:extLst>
          </p:cNvPr>
          <p:cNvSpPr/>
          <p:nvPr/>
        </p:nvSpPr>
        <p:spPr>
          <a:xfrm>
            <a:off x="6727971" y="3187817"/>
            <a:ext cx="864066" cy="310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921B6A9B-4A80-490B-A466-8D4128866C18}"/>
              </a:ext>
            </a:extLst>
          </p:cNvPr>
          <p:cNvSpPr txBox="1"/>
          <p:nvPr/>
        </p:nvSpPr>
        <p:spPr>
          <a:xfrm>
            <a:off x="3825380" y="5237813"/>
            <a:ext cx="3556932" cy="369332"/>
          </a:xfrm>
          <a:prstGeom prst="rect">
            <a:avLst/>
          </a:prstGeom>
          <a:noFill/>
        </p:spPr>
        <p:txBody>
          <a:bodyPr wrap="square" rtlCol="0">
            <a:spAutoFit/>
          </a:bodyPr>
          <a:lstStyle/>
          <a:p>
            <a:r>
              <a:rPr lang="zh-CN" altLang="en-US" dirty="0"/>
              <a:t>第一层</a:t>
            </a:r>
          </a:p>
        </p:txBody>
      </p:sp>
      <p:sp>
        <p:nvSpPr>
          <p:cNvPr id="10" name="文本框 9">
            <a:extLst>
              <a:ext uri="{FF2B5EF4-FFF2-40B4-BE49-F238E27FC236}">
                <a16:creationId xmlns:a16="http://schemas.microsoft.com/office/drawing/2014/main" id="{CA99A4A9-1914-469F-A59F-7532D8387EC5}"/>
              </a:ext>
            </a:extLst>
          </p:cNvPr>
          <p:cNvSpPr txBox="1"/>
          <p:nvPr/>
        </p:nvSpPr>
        <p:spPr>
          <a:xfrm>
            <a:off x="9504749" y="5221034"/>
            <a:ext cx="1744910" cy="369332"/>
          </a:xfrm>
          <a:prstGeom prst="rect">
            <a:avLst/>
          </a:prstGeom>
          <a:noFill/>
        </p:spPr>
        <p:txBody>
          <a:bodyPr wrap="square" rtlCol="0">
            <a:spAutoFit/>
          </a:bodyPr>
          <a:lstStyle/>
          <a:p>
            <a:r>
              <a:rPr lang="zh-CN" altLang="en-US" dirty="0"/>
              <a:t>第二层</a:t>
            </a:r>
          </a:p>
        </p:txBody>
      </p:sp>
    </p:spTree>
    <p:extLst>
      <p:ext uri="{BB962C8B-B14F-4D97-AF65-F5344CB8AC3E}">
        <p14:creationId xmlns:p14="http://schemas.microsoft.com/office/powerpoint/2010/main" val="34517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9DB951A5-C2A6-4A2C-A852-9D254054E820}"/>
              </a:ext>
            </a:extLst>
          </p:cNvPr>
          <p:cNvPicPr>
            <a:picLocks noGrp="1" noChangeAspect="1"/>
          </p:cNvPicPr>
          <p:nvPr>
            <p:ph idx="1"/>
          </p:nvPr>
        </p:nvPicPr>
        <p:blipFill>
          <a:blip r:embed="rId2"/>
          <a:stretch>
            <a:fillRect/>
          </a:stretch>
        </p:blipFill>
        <p:spPr>
          <a:xfrm>
            <a:off x="1758696" y="807291"/>
            <a:ext cx="4760851" cy="3570639"/>
          </a:xfrm>
        </p:spPr>
      </p:pic>
      <p:pic>
        <p:nvPicPr>
          <p:cNvPr id="7" name="图片 6">
            <a:extLst>
              <a:ext uri="{FF2B5EF4-FFF2-40B4-BE49-F238E27FC236}">
                <a16:creationId xmlns:a16="http://schemas.microsoft.com/office/drawing/2014/main" id="{3CA682AA-3125-4253-ADE8-C5504C164CCD}"/>
              </a:ext>
            </a:extLst>
          </p:cNvPr>
          <p:cNvPicPr>
            <a:picLocks noChangeAspect="1"/>
          </p:cNvPicPr>
          <p:nvPr/>
        </p:nvPicPr>
        <p:blipFill>
          <a:blip r:embed="rId3"/>
          <a:stretch>
            <a:fillRect/>
          </a:stretch>
        </p:blipFill>
        <p:spPr>
          <a:xfrm>
            <a:off x="7186569" y="807291"/>
            <a:ext cx="4760852" cy="3570639"/>
          </a:xfrm>
          <a:prstGeom prst="rect">
            <a:avLst/>
          </a:prstGeom>
        </p:spPr>
      </p:pic>
      <p:pic>
        <p:nvPicPr>
          <p:cNvPr id="10" name="图片 9">
            <a:extLst>
              <a:ext uri="{FF2B5EF4-FFF2-40B4-BE49-F238E27FC236}">
                <a16:creationId xmlns:a16="http://schemas.microsoft.com/office/drawing/2014/main" id="{F446DA67-720E-4B8C-BD5E-00FCDE8D2A3A}"/>
              </a:ext>
            </a:extLst>
          </p:cNvPr>
          <p:cNvPicPr>
            <a:picLocks noChangeAspect="1"/>
          </p:cNvPicPr>
          <p:nvPr/>
        </p:nvPicPr>
        <p:blipFill>
          <a:blip r:embed="rId4"/>
          <a:stretch>
            <a:fillRect/>
          </a:stretch>
        </p:blipFill>
        <p:spPr>
          <a:xfrm>
            <a:off x="397128" y="630693"/>
            <a:ext cx="810838" cy="5596613"/>
          </a:xfrm>
          <a:prstGeom prst="rect">
            <a:avLst/>
          </a:prstGeom>
        </p:spPr>
      </p:pic>
      <p:pic>
        <p:nvPicPr>
          <p:cNvPr id="11" name="图片 10">
            <a:extLst>
              <a:ext uri="{FF2B5EF4-FFF2-40B4-BE49-F238E27FC236}">
                <a16:creationId xmlns:a16="http://schemas.microsoft.com/office/drawing/2014/main" id="{829EC10A-6E16-4141-848D-EBFFDFA9D299}"/>
              </a:ext>
            </a:extLst>
          </p:cNvPr>
          <p:cNvPicPr>
            <a:picLocks noChangeAspect="1"/>
          </p:cNvPicPr>
          <p:nvPr/>
        </p:nvPicPr>
        <p:blipFill>
          <a:blip r:embed="rId5"/>
          <a:stretch>
            <a:fillRect/>
          </a:stretch>
        </p:blipFill>
        <p:spPr>
          <a:xfrm>
            <a:off x="6586659" y="2460595"/>
            <a:ext cx="667022" cy="264029"/>
          </a:xfrm>
          <a:prstGeom prst="rect">
            <a:avLst/>
          </a:prstGeom>
        </p:spPr>
      </p:pic>
      <p:sp>
        <p:nvSpPr>
          <p:cNvPr id="12" name="文本框 11">
            <a:extLst>
              <a:ext uri="{FF2B5EF4-FFF2-40B4-BE49-F238E27FC236}">
                <a16:creationId xmlns:a16="http://schemas.microsoft.com/office/drawing/2014/main" id="{FBEB5263-037D-441E-90B5-BB18B8733DF5}"/>
              </a:ext>
            </a:extLst>
          </p:cNvPr>
          <p:cNvSpPr txBox="1"/>
          <p:nvPr/>
        </p:nvSpPr>
        <p:spPr>
          <a:xfrm>
            <a:off x="2441197" y="4915949"/>
            <a:ext cx="4015530" cy="369332"/>
          </a:xfrm>
          <a:prstGeom prst="rect">
            <a:avLst/>
          </a:prstGeom>
          <a:noFill/>
        </p:spPr>
        <p:txBody>
          <a:bodyPr wrap="square" rtlCol="0">
            <a:spAutoFit/>
          </a:bodyPr>
          <a:lstStyle/>
          <a:p>
            <a:r>
              <a:rPr lang="zh-CN" altLang="en-US" dirty="0"/>
              <a:t>将一二层量好距离重合粘贴</a:t>
            </a:r>
          </a:p>
        </p:txBody>
      </p:sp>
      <p:sp>
        <p:nvSpPr>
          <p:cNvPr id="13" name="文本框 12">
            <a:extLst>
              <a:ext uri="{FF2B5EF4-FFF2-40B4-BE49-F238E27FC236}">
                <a16:creationId xmlns:a16="http://schemas.microsoft.com/office/drawing/2014/main" id="{9502E9E4-5E28-4CC3-A7E6-36DF6D58D572}"/>
              </a:ext>
            </a:extLst>
          </p:cNvPr>
          <p:cNvSpPr txBox="1"/>
          <p:nvPr/>
        </p:nvSpPr>
        <p:spPr>
          <a:xfrm>
            <a:off x="8161089" y="4777449"/>
            <a:ext cx="3179427" cy="646331"/>
          </a:xfrm>
          <a:prstGeom prst="rect">
            <a:avLst/>
          </a:prstGeom>
          <a:noFill/>
        </p:spPr>
        <p:txBody>
          <a:bodyPr wrap="square" rtlCol="0">
            <a:spAutoFit/>
          </a:bodyPr>
          <a:lstStyle/>
          <a:p>
            <a:r>
              <a:rPr lang="zh-CN" altLang="en-US" dirty="0"/>
              <a:t>在顶部三角形面打孔穿绳，方便移动拎取酱料瓶</a:t>
            </a:r>
          </a:p>
        </p:txBody>
      </p:sp>
    </p:spTree>
    <p:extLst>
      <p:ext uri="{BB962C8B-B14F-4D97-AF65-F5344CB8AC3E}">
        <p14:creationId xmlns:p14="http://schemas.microsoft.com/office/powerpoint/2010/main" val="403780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64D30675-D5D7-45B3-8FC1-B76B7B34A107}"/>
              </a:ext>
            </a:extLst>
          </p:cNvPr>
          <p:cNvPicPr>
            <a:picLocks noGrp="1" noChangeAspect="1"/>
          </p:cNvPicPr>
          <p:nvPr>
            <p:ph idx="1"/>
          </p:nvPr>
        </p:nvPicPr>
        <p:blipFill>
          <a:blip r:embed="rId2"/>
          <a:stretch>
            <a:fillRect/>
          </a:stretch>
        </p:blipFill>
        <p:spPr>
          <a:xfrm>
            <a:off x="1960034" y="943848"/>
            <a:ext cx="4135966" cy="3101975"/>
          </a:xfrm>
        </p:spPr>
      </p:pic>
      <p:pic>
        <p:nvPicPr>
          <p:cNvPr id="7" name="图片 6">
            <a:extLst>
              <a:ext uri="{FF2B5EF4-FFF2-40B4-BE49-F238E27FC236}">
                <a16:creationId xmlns:a16="http://schemas.microsoft.com/office/drawing/2014/main" id="{F111FA74-9C07-4768-B0DE-61E6DEAC2C1C}"/>
              </a:ext>
            </a:extLst>
          </p:cNvPr>
          <p:cNvPicPr>
            <a:picLocks noChangeAspect="1"/>
          </p:cNvPicPr>
          <p:nvPr/>
        </p:nvPicPr>
        <p:blipFill>
          <a:blip r:embed="rId3"/>
          <a:stretch>
            <a:fillRect/>
          </a:stretch>
        </p:blipFill>
        <p:spPr>
          <a:xfrm>
            <a:off x="7614406" y="950139"/>
            <a:ext cx="4127577" cy="3095683"/>
          </a:xfrm>
          <a:prstGeom prst="rect">
            <a:avLst/>
          </a:prstGeom>
        </p:spPr>
      </p:pic>
      <p:pic>
        <p:nvPicPr>
          <p:cNvPr id="8" name="图片 7">
            <a:extLst>
              <a:ext uri="{FF2B5EF4-FFF2-40B4-BE49-F238E27FC236}">
                <a16:creationId xmlns:a16="http://schemas.microsoft.com/office/drawing/2014/main" id="{09063A78-3A87-415B-993C-88E1304811DF}"/>
              </a:ext>
            </a:extLst>
          </p:cNvPr>
          <p:cNvPicPr>
            <a:picLocks noChangeAspect="1"/>
          </p:cNvPicPr>
          <p:nvPr/>
        </p:nvPicPr>
        <p:blipFill>
          <a:blip r:embed="rId4"/>
          <a:stretch>
            <a:fillRect/>
          </a:stretch>
        </p:blipFill>
        <p:spPr>
          <a:xfrm>
            <a:off x="436277" y="627645"/>
            <a:ext cx="810838" cy="5602710"/>
          </a:xfrm>
          <a:prstGeom prst="rect">
            <a:avLst/>
          </a:prstGeom>
        </p:spPr>
      </p:pic>
      <p:pic>
        <p:nvPicPr>
          <p:cNvPr id="9" name="图片 8">
            <a:extLst>
              <a:ext uri="{FF2B5EF4-FFF2-40B4-BE49-F238E27FC236}">
                <a16:creationId xmlns:a16="http://schemas.microsoft.com/office/drawing/2014/main" id="{CBBB2B7C-D200-40E8-AB2D-24CFB7D873E8}"/>
              </a:ext>
            </a:extLst>
          </p:cNvPr>
          <p:cNvPicPr>
            <a:picLocks noChangeAspect="1"/>
          </p:cNvPicPr>
          <p:nvPr/>
        </p:nvPicPr>
        <p:blipFill>
          <a:blip r:embed="rId5"/>
          <a:stretch>
            <a:fillRect/>
          </a:stretch>
        </p:blipFill>
        <p:spPr>
          <a:xfrm>
            <a:off x="6369969" y="2321084"/>
            <a:ext cx="877900" cy="347502"/>
          </a:xfrm>
          <a:prstGeom prst="rect">
            <a:avLst/>
          </a:prstGeom>
        </p:spPr>
      </p:pic>
      <p:sp>
        <p:nvSpPr>
          <p:cNvPr id="10" name="文本框 9">
            <a:extLst>
              <a:ext uri="{FF2B5EF4-FFF2-40B4-BE49-F238E27FC236}">
                <a16:creationId xmlns:a16="http://schemas.microsoft.com/office/drawing/2014/main" id="{57B71A3E-66BB-4CC9-8661-9D644A337F0F}"/>
              </a:ext>
            </a:extLst>
          </p:cNvPr>
          <p:cNvSpPr txBox="1"/>
          <p:nvPr/>
        </p:nvSpPr>
        <p:spPr>
          <a:xfrm>
            <a:off x="5142451" y="4739780"/>
            <a:ext cx="7734650" cy="369332"/>
          </a:xfrm>
          <a:prstGeom prst="rect">
            <a:avLst/>
          </a:prstGeom>
          <a:noFill/>
        </p:spPr>
        <p:txBody>
          <a:bodyPr wrap="square" rtlCol="0">
            <a:spAutoFit/>
          </a:bodyPr>
          <a:lstStyle/>
          <a:p>
            <a:r>
              <a:rPr lang="zh-CN" altLang="en-US" dirty="0"/>
              <a:t>放入家里的酱料瓶查看效果</a:t>
            </a:r>
          </a:p>
        </p:txBody>
      </p:sp>
    </p:spTree>
    <p:extLst>
      <p:ext uri="{BB962C8B-B14F-4D97-AF65-F5344CB8AC3E}">
        <p14:creationId xmlns:p14="http://schemas.microsoft.com/office/powerpoint/2010/main" val="1617521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C3F4E5AF-A711-42E8-B80C-B8DA9530C3F7}"/>
              </a:ext>
            </a:extLst>
          </p:cNvPr>
          <p:cNvPicPr>
            <a:picLocks noGrp="1" noChangeAspect="1"/>
          </p:cNvPicPr>
          <p:nvPr>
            <p:ph idx="1"/>
          </p:nvPr>
        </p:nvPicPr>
        <p:blipFill>
          <a:blip r:embed="rId2"/>
          <a:stretch>
            <a:fillRect/>
          </a:stretch>
        </p:blipFill>
        <p:spPr>
          <a:xfrm>
            <a:off x="2347171" y="627645"/>
            <a:ext cx="3262269" cy="4349692"/>
          </a:xfrm>
        </p:spPr>
      </p:pic>
      <p:pic>
        <p:nvPicPr>
          <p:cNvPr id="7" name="图片 6">
            <a:extLst>
              <a:ext uri="{FF2B5EF4-FFF2-40B4-BE49-F238E27FC236}">
                <a16:creationId xmlns:a16="http://schemas.microsoft.com/office/drawing/2014/main" id="{607E7892-8EE4-4B6F-A760-EB3396D66EFB}"/>
              </a:ext>
            </a:extLst>
          </p:cNvPr>
          <p:cNvPicPr>
            <a:picLocks noChangeAspect="1"/>
          </p:cNvPicPr>
          <p:nvPr/>
        </p:nvPicPr>
        <p:blipFill>
          <a:blip r:embed="rId3"/>
          <a:stretch>
            <a:fillRect/>
          </a:stretch>
        </p:blipFill>
        <p:spPr>
          <a:xfrm>
            <a:off x="7685189" y="627645"/>
            <a:ext cx="3262269" cy="4349692"/>
          </a:xfrm>
          <a:prstGeom prst="rect">
            <a:avLst/>
          </a:prstGeom>
        </p:spPr>
      </p:pic>
      <p:pic>
        <p:nvPicPr>
          <p:cNvPr id="8" name="图片 7">
            <a:extLst>
              <a:ext uri="{FF2B5EF4-FFF2-40B4-BE49-F238E27FC236}">
                <a16:creationId xmlns:a16="http://schemas.microsoft.com/office/drawing/2014/main" id="{64B766A8-7189-49AC-A4F2-22DAA2C48EED}"/>
              </a:ext>
            </a:extLst>
          </p:cNvPr>
          <p:cNvPicPr>
            <a:picLocks noChangeAspect="1"/>
          </p:cNvPicPr>
          <p:nvPr/>
        </p:nvPicPr>
        <p:blipFill>
          <a:blip r:embed="rId4"/>
          <a:stretch>
            <a:fillRect/>
          </a:stretch>
        </p:blipFill>
        <p:spPr>
          <a:xfrm>
            <a:off x="514574" y="627645"/>
            <a:ext cx="810838" cy="5602710"/>
          </a:xfrm>
          <a:prstGeom prst="rect">
            <a:avLst/>
          </a:prstGeom>
        </p:spPr>
      </p:pic>
      <p:pic>
        <p:nvPicPr>
          <p:cNvPr id="9" name="图片 8">
            <a:extLst>
              <a:ext uri="{FF2B5EF4-FFF2-40B4-BE49-F238E27FC236}">
                <a16:creationId xmlns:a16="http://schemas.microsoft.com/office/drawing/2014/main" id="{970D7D32-7577-49B2-B558-157543876FA6}"/>
              </a:ext>
            </a:extLst>
          </p:cNvPr>
          <p:cNvPicPr>
            <a:picLocks noChangeAspect="1"/>
          </p:cNvPicPr>
          <p:nvPr/>
        </p:nvPicPr>
        <p:blipFill>
          <a:blip r:embed="rId5"/>
          <a:stretch>
            <a:fillRect/>
          </a:stretch>
        </p:blipFill>
        <p:spPr>
          <a:xfrm>
            <a:off x="6208364" y="2628740"/>
            <a:ext cx="877900" cy="347502"/>
          </a:xfrm>
          <a:prstGeom prst="rect">
            <a:avLst/>
          </a:prstGeom>
        </p:spPr>
      </p:pic>
      <p:sp>
        <p:nvSpPr>
          <p:cNvPr id="10" name="文本框 9">
            <a:extLst>
              <a:ext uri="{FF2B5EF4-FFF2-40B4-BE49-F238E27FC236}">
                <a16:creationId xmlns:a16="http://schemas.microsoft.com/office/drawing/2014/main" id="{98FFB995-D0B1-4FF0-BE12-A4E7377AA271}"/>
              </a:ext>
            </a:extLst>
          </p:cNvPr>
          <p:cNvSpPr txBox="1"/>
          <p:nvPr/>
        </p:nvSpPr>
        <p:spPr>
          <a:xfrm>
            <a:off x="3758268" y="5461233"/>
            <a:ext cx="5931017" cy="369332"/>
          </a:xfrm>
          <a:prstGeom prst="rect">
            <a:avLst/>
          </a:prstGeom>
          <a:noFill/>
        </p:spPr>
        <p:txBody>
          <a:bodyPr wrap="square" rtlCol="0">
            <a:spAutoFit/>
          </a:bodyPr>
          <a:lstStyle/>
          <a:p>
            <a:r>
              <a:rPr lang="zh-CN" altLang="en-US" dirty="0"/>
              <a:t>成品完成，比较牢固可以支撑酱料瓶的重量</a:t>
            </a:r>
          </a:p>
        </p:txBody>
      </p:sp>
    </p:spTree>
    <p:extLst>
      <p:ext uri="{BB962C8B-B14F-4D97-AF65-F5344CB8AC3E}">
        <p14:creationId xmlns:p14="http://schemas.microsoft.com/office/powerpoint/2010/main" val="268495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43C2F-7D6E-45F9-9567-54907F988D20}"/>
              </a:ext>
            </a:extLst>
          </p:cNvPr>
          <p:cNvSpPr>
            <a:spLocks noGrp="1"/>
          </p:cNvSpPr>
          <p:nvPr>
            <p:ph type="title"/>
          </p:nvPr>
        </p:nvSpPr>
        <p:spPr>
          <a:xfrm>
            <a:off x="2231136" y="285184"/>
            <a:ext cx="7729728" cy="1188720"/>
          </a:xfrm>
        </p:spPr>
        <p:txBody>
          <a:bodyPr/>
          <a:lstStyle/>
          <a:p>
            <a:r>
              <a:rPr lang="zh-CN" altLang="en-US" dirty="0"/>
              <a:t>调研报告</a:t>
            </a:r>
          </a:p>
        </p:txBody>
      </p:sp>
      <p:pic>
        <p:nvPicPr>
          <p:cNvPr id="9" name="内容占位符 8">
            <a:extLst>
              <a:ext uri="{FF2B5EF4-FFF2-40B4-BE49-F238E27FC236}">
                <a16:creationId xmlns:a16="http://schemas.microsoft.com/office/drawing/2014/main" id="{3DABEE95-271B-401B-ABCD-29E119D843AD}"/>
              </a:ext>
            </a:extLst>
          </p:cNvPr>
          <p:cNvPicPr>
            <a:picLocks noGrp="1" noChangeAspect="1"/>
          </p:cNvPicPr>
          <p:nvPr>
            <p:ph idx="1"/>
          </p:nvPr>
        </p:nvPicPr>
        <p:blipFill>
          <a:blip r:embed="rId2"/>
          <a:stretch>
            <a:fillRect/>
          </a:stretch>
        </p:blipFill>
        <p:spPr>
          <a:xfrm>
            <a:off x="830543" y="1718620"/>
            <a:ext cx="3716147" cy="4954863"/>
          </a:xfrm>
        </p:spPr>
      </p:pic>
      <p:sp>
        <p:nvSpPr>
          <p:cNvPr id="10" name="文本框 9">
            <a:extLst>
              <a:ext uri="{FF2B5EF4-FFF2-40B4-BE49-F238E27FC236}">
                <a16:creationId xmlns:a16="http://schemas.microsoft.com/office/drawing/2014/main" id="{3E0A176F-0E33-4D72-85CB-40BF7BA5B7D4}"/>
              </a:ext>
            </a:extLst>
          </p:cNvPr>
          <p:cNvSpPr txBox="1"/>
          <p:nvPr/>
        </p:nvSpPr>
        <p:spPr>
          <a:xfrm>
            <a:off x="5419286" y="2574297"/>
            <a:ext cx="5422053" cy="3783023"/>
          </a:xfrm>
          <a:prstGeom prst="rect">
            <a:avLst/>
          </a:prstGeom>
          <a:noFill/>
        </p:spPr>
        <p:txBody>
          <a:bodyPr wrap="square" rtlCol="0">
            <a:spAutoFit/>
          </a:bodyPr>
          <a:lstStyle/>
          <a:p>
            <a:pPr>
              <a:lnSpc>
                <a:spcPct val="150000"/>
              </a:lnSpc>
            </a:pPr>
            <a:r>
              <a:rPr lang="zh-CN" altLang="en-US" dirty="0"/>
              <a:t>       我选做的是超市易碎品包装设计，选取的易碎品为酱料玻璃瓶。</a:t>
            </a:r>
            <a:endParaRPr lang="en-US" altLang="zh-CN" dirty="0"/>
          </a:p>
          <a:p>
            <a:pPr>
              <a:lnSpc>
                <a:spcPct val="150000"/>
              </a:lnSpc>
            </a:pPr>
            <a:r>
              <a:rPr lang="en-US" altLang="zh-CN" dirty="0"/>
              <a:t>        </a:t>
            </a:r>
            <a:r>
              <a:rPr lang="zh-CN" altLang="en-US" dirty="0"/>
              <a:t>现在市场上的酱料瓶基本上没有包装，导致保护能力差，容易被打翻或碰撞导致破裂，有少数酱料瓶的包装也只是普通简单的正正方方的纸盒包装，缺少新意，造型效果一般。因此我开始对酱料瓶包装进行思考，对家里现有的酱料瓶测量数据，设计包装。</a:t>
            </a:r>
            <a:endParaRPr lang="en-US" altLang="zh-CN" dirty="0"/>
          </a:p>
          <a:p>
            <a:pPr>
              <a:lnSpc>
                <a:spcPct val="150000"/>
              </a:lnSpc>
            </a:pPr>
            <a:r>
              <a:rPr lang="zh-CN" altLang="en-US" dirty="0"/>
              <a:t>               </a:t>
            </a:r>
          </a:p>
        </p:txBody>
      </p:sp>
    </p:spTree>
    <p:extLst>
      <p:ext uri="{BB962C8B-B14F-4D97-AF65-F5344CB8AC3E}">
        <p14:creationId xmlns:p14="http://schemas.microsoft.com/office/powerpoint/2010/main" val="61640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FD9B89-4A82-4F8C-9F6F-066A88E64821}"/>
              </a:ext>
            </a:extLst>
          </p:cNvPr>
          <p:cNvSpPr>
            <a:spLocks noGrp="1"/>
          </p:cNvSpPr>
          <p:nvPr>
            <p:ph type="title"/>
          </p:nvPr>
        </p:nvSpPr>
        <p:spPr/>
        <p:txBody>
          <a:bodyPr/>
          <a:lstStyle/>
          <a:p>
            <a:r>
              <a:rPr lang="zh-CN" altLang="en-US" dirty="0"/>
              <a:t>选做原因</a:t>
            </a:r>
          </a:p>
        </p:txBody>
      </p:sp>
      <p:sp>
        <p:nvSpPr>
          <p:cNvPr id="3" name="内容占位符 2">
            <a:extLst>
              <a:ext uri="{FF2B5EF4-FFF2-40B4-BE49-F238E27FC236}">
                <a16:creationId xmlns:a16="http://schemas.microsoft.com/office/drawing/2014/main" id="{52223294-B760-4D05-8E99-D6FB4C2405A9}"/>
              </a:ext>
            </a:extLst>
          </p:cNvPr>
          <p:cNvSpPr>
            <a:spLocks noGrp="1"/>
          </p:cNvSpPr>
          <p:nvPr>
            <p:ph idx="1"/>
          </p:nvPr>
        </p:nvSpPr>
        <p:spPr/>
        <p:txBody>
          <a:bodyPr/>
          <a:lstStyle/>
          <a:p>
            <a:pPr>
              <a:lnSpc>
                <a:spcPct val="150000"/>
              </a:lnSpc>
            </a:pPr>
            <a:r>
              <a:rPr lang="zh-CN" altLang="en-US" dirty="0"/>
              <a:t>       选做原因是之前去超市的时候，看到超市工作人员在摆放搬运酱料瓶的时候，酱料瓶都没有任何保护包装措施导致工作人员失手打碎一大堆酱料瓶，气味浓烈，清理起来也很麻烦。</a:t>
            </a:r>
          </a:p>
          <a:p>
            <a:endParaRPr lang="zh-CN" altLang="en-US" dirty="0"/>
          </a:p>
        </p:txBody>
      </p:sp>
    </p:spTree>
    <p:extLst>
      <p:ext uri="{BB962C8B-B14F-4D97-AF65-F5344CB8AC3E}">
        <p14:creationId xmlns:p14="http://schemas.microsoft.com/office/powerpoint/2010/main" val="114990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7ABF0E-404D-4283-A858-68E482D39800}"/>
              </a:ext>
            </a:extLst>
          </p:cNvPr>
          <p:cNvSpPr>
            <a:spLocks noGrp="1"/>
          </p:cNvSpPr>
          <p:nvPr>
            <p:ph type="title"/>
          </p:nvPr>
        </p:nvSpPr>
        <p:spPr>
          <a:xfrm>
            <a:off x="2231136" y="184516"/>
            <a:ext cx="7729728" cy="1188720"/>
          </a:xfrm>
        </p:spPr>
        <p:txBody>
          <a:bodyPr/>
          <a:lstStyle/>
          <a:p>
            <a:r>
              <a:rPr lang="zh-CN" altLang="en-US" dirty="0"/>
              <a:t>初步设想</a:t>
            </a:r>
          </a:p>
        </p:txBody>
      </p:sp>
      <p:pic>
        <p:nvPicPr>
          <p:cNvPr id="9" name="内容占位符 8">
            <a:extLst>
              <a:ext uri="{FF2B5EF4-FFF2-40B4-BE49-F238E27FC236}">
                <a16:creationId xmlns:a16="http://schemas.microsoft.com/office/drawing/2014/main" id="{E345CAA0-63A6-4F95-A8F6-B53C79050405}"/>
              </a:ext>
            </a:extLst>
          </p:cNvPr>
          <p:cNvPicPr>
            <a:picLocks noGrp="1" noChangeAspect="1"/>
          </p:cNvPicPr>
          <p:nvPr>
            <p:ph idx="1"/>
          </p:nvPr>
        </p:nvPicPr>
        <p:blipFill>
          <a:blip r:embed="rId2"/>
          <a:stretch>
            <a:fillRect/>
          </a:stretch>
        </p:blipFill>
        <p:spPr>
          <a:xfrm>
            <a:off x="1026111" y="2428700"/>
            <a:ext cx="4770550" cy="3896599"/>
          </a:xfrm>
        </p:spPr>
      </p:pic>
      <p:pic>
        <p:nvPicPr>
          <p:cNvPr id="13" name="图片 12">
            <a:extLst>
              <a:ext uri="{FF2B5EF4-FFF2-40B4-BE49-F238E27FC236}">
                <a16:creationId xmlns:a16="http://schemas.microsoft.com/office/drawing/2014/main" id="{D7E2E2FB-87E6-4651-8C0F-9206F97F3794}"/>
              </a:ext>
            </a:extLst>
          </p:cNvPr>
          <p:cNvPicPr>
            <a:picLocks noChangeAspect="1"/>
          </p:cNvPicPr>
          <p:nvPr/>
        </p:nvPicPr>
        <p:blipFill>
          <a:blip r:embed="rId3"/>
          <a:stretch>
            <a:fillRect/>
          </a:stretch>
        </p:blipFill>
        <p:spPr>
          <a:xfrm>
            <a:off x="6355814" y="2428699"/>
            <a:ext cx="5220994" cy="3911419"/>
          </a:xfrm>
          <a:prstGeom prst="rect">
            <a:avLst/>
          </a:prstGeom>
        </p:spPr>
      </p:pic>
      <p:sp>
        <p:nvSpPr>
          <p:cNvPr id="15" name="文本框 14">
            <a:extLst>
              <a:ext uri="{FF2B5EF4-FFF2-40B4-BE49-F238E27FC236}">
                <a16:creationId xmlns:a16="http://schemas.microsoft.com/office/drawing/2014/main" id="{226F670D-CE9F-4D7C-8081-2049E46E6141}"/>
              </a:ext>
            </a:extLst>
          </p:cNvPr>
          <p:cNvSpPr txBox="1"/>
          <p:nvPr/>
        </p:nvSpPr>
        <p:spPr>
          <a:xfrm>
            <a:off x="1098958" y="1627464"/>
            <a:ext cx="4697703" cy="646331"/>
          </a:xfrm>
          <a:prstGeom prst="rect">
            <a:avLst/>
          </a:prstGeom>
          <a:noFill/>
        </p:spPr>
        <p:txBody>
          <a:bodyPr wrap="square" rtlCol="0">
            <a:spAutoFit/>
          </a:bodyPr>
          <a:lstStyle/>
          <a:p>
            <a:r>
              <a:rPr lang="zh-CN" altLang="en-US" dirty="0"/>
              <a:t>搬运移动形态：左右两侧设施镂空的把手，方便工作人员搬运移动酱料瓶。</a:t>
            </a:r>
          </a:p>
        </p:txBody>
      </p:sp>
      <p:sp>
        <p:nvSpPr>
          <p:cNvPr id="16" name="文本框 15">
            <a:extLst>
              <a:ext uri="{FF2B5EF4-FFF2-40B4-BE49-F238E27FC236}">
                <a16:creationId xmlns:a16="http://schemas.microsoft.com/office/drawing/2014/main" id="{EC09F4C1-113E-49DC-AEFA-4E6C2EBF6548}"/>
              </a:ext>
            </a:extLst>
          </p:cNvPr>
          <p:cNvSpPr txBox="1"/>
          <p:nvPr/>
        </p:nvSpPr>
        <p:spPr>
          <a:xfrm>
            <a:off x="6355814" y="1627464"/>
            <a:ext cx="5220994" cy="646331"/>
          </a:xfrm>
          <a:prstGeom prst="rect">
            <a:avLst/>
          </a:prstGeom>
          <a:noFill/>
        </p:spPr>
        <p:txBody>
          <a:bodyPr wrap="square" rtlCol="0">
            <a:spAutoFit/>
          </a:bodyPr>
          <a:lstStyle/>
          <a:p>
            <a:r>
              <a:rPr lang="zh-CN" altLang="en-US" dirty="0"/>
              <a:t>安放在货架上的形态：可以把左右两侧纸板上的虚线部分裁去，向下卡住变成货架上的形态。</a:t>
            </a:r>
          </a:p>
        </p:txBody>
      </p:sp>
    </p:spTree>
    <p:extLst>
      <p:ext uri="{BB962C8B-B14F-4D97-AF65-F5344CB8AC3E}">
        <p14:creationId xmlns:p14="http://schemas.microsoft.com/office/powerpoint/2010/main" val="224506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内容占位符 10">
            <a:extLst>
              <a:ext uri="{FF2B5EF4-FFF2-40B4-BE49-F238E27FC236}">
                <a16:creationId xmlns:a16="http://schemas.microsoft.com/office/drawing/2014/main" id="{0FB0EDE7-BDAD-4EF6-9434-347028E72C02}"/>
              </a:ext>
            </a:extLst>
          </p:cNvPr>
          <p:cNvPicPr>
            <a:picLocks noGrp="1" noChangeAspect="1"/>
          </p:cNvPicPr>
          <p:nvPr>
            <p:ph idx="1"/>
          </p:nvPr>
        </p:nvPicPr>
        <p:blipFill>
          <a:blip r:embed="rId2"/>
          <a:stretch>
            <a:fillRect/>
          </a:stretch>
        </p:blipFill>
        <p:spPr>
          <a:xfrm>
            <a:off x="641241" y="159390"/>
            <a:ext cx="3465935" cy="2896532"/>
          </a:xfrm>
        </p:spPr>
      </p:pic>
      <p:pic>
        <p:nvPicPr>
          <p:cNvPr id="13" name="图片 12">
            <a:extLst>
              <a:ext uri="{FF2B5EF4-FFF2-40B4-BE49-F238E27FC236}">
                <a16:creationId xmlns:a16="http://schemas.microsoft.com/office/drawing/2014/main" id="{644501B9-E8EA-4A20-8113-1A172079F36D}"/>
              </a:ext>
            </a:extLst>
          </p:cNvPr>
          <p:cNvPicPr>
            <a:picLocks noChangeAspect="1"/>
          </p:cNvPicPr>
          <p:nvPr/>
        </p:nvPicPr>
        <p:blipFill>
          <a:blip r:embed="rId3"/>
          <a:stretch>
            <a:fillRect/>
          </a:stretch>
        </p:blipFill>
        <p:spPr>
          <a:xfrm>
            <a:off x="5171724" y="159390"/>
            <a:ext cx="6613927" cy="4453767"/>
          </a:xfrm>
          <a:prstGeom prst="rect">
            <a:avLst/>
          </a:prstGeom>
        </p:spPr>
      </p:pic>
      <p:sp>
        <p:nvSpPr>
          <p:cNvPr id="14" name="文本框 13">
            <a:extLst>
              <a:ext uri="{FF2B5EF4-FFF2-40B4-BE49-F238E27FC236}">
                <a16:creationId xmlns:a16="http://schemas.microsoft.com/office/drawing/2014/main" id="{D482914F-81E6-49B1-93CF-023BCF7DCC04}"/>
              </a:ext>
            </a:extLst>
          </p:cNvPr>
          <p:cNvSpPr txBox="1"/>
          <p:nvPr/>
        </p:nvSpPr>
        <p:spPr>
          <a:xfrm>
            <a:off x="482526" y="3552674"/>
            <a:ext cx="4635434" cy="2120965"/>
          </a:xfrm>
          <a:prstGeom prst="rect">
            <a:avLst/>
          </a:prstGeom>
          <a:noFill/>
        </p:spPr>
        <p:txBody>
          <a:bodyPr wrap="square" rtlCol="0">
            <a:spAutoFit/>
          </a:bodyPr>
          <a:lstStyle/>
          <a:p>
            <a:pPr>
              <a:lnSpc>
                <a:spcPct val="150000"/>
              </a:lnSpc>
            </a:pPr>
            <a:r>
              <a:rPr lang="zh-CN" altLang="en-US" dirty="0"/>
              <a:t>      选取材料为瓦楞纸。如右图示意，纸板上有虚线部分，虚线部分可以撕去。当工作人员已经将酱料玻璃瓶移动到要摆放的货架处，可以直接将虚线部分撕掉，左右纸板变成最右边的形态，再向下卡住酱料瓶。</a:t>
            </a:r>
          </a:p>
        </p:txBody>
      </p:sp>
    </p:spTree>
    <p:extLst>
      <p:ext uri="{BB962C8B-B14F-4D97-AF65-F5344CB8AC3E}">
        <p14:creationId xmlns:p14="http://schemas.microsoft.com/office/powerpoint/2010/main" val="348678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a:extLst>
              <a:ext uri="{FF2B5EF4-FFF2-40B4-BE49-F238E27FC236}">
                <a16:creationId xmlns:a16="http://schemas.microsoft.com/office/drawing/2014/main" id="{663E07FD-FA5F-4D84-8C5E-7FB11A19DE69}"/>
              </a:ext>
            </a:extLst>
          </p:cNvPr>
          <p:cNvPicPr>
            <a:picLocks noGrp="1" noChangeAspect="1"/>
          </p:cNvPicPr>
          <p:nvPr>
            <p:ph idx="1"/>
          </p:nvPr>
        </p:nvPicPr>
        <p:blipFill>
          <a:blip r:embed="rId2"/>
          <a:stretch>
            <a:fillRect/>
          </a:stretch>
        </p:blipFill>
        <p:spPr>
          <a:xfrm>
            <a:off x="613631" y="369116"/>
            <a:ext cx="4797269" cy="3814462"/>
          </a:xfrm>
        </p:spPr>
      </p:pic>
      <p:pic>
        <p:nvPicPr>
          <p:cNvPr id="13" name="图片 12">
            <a:extLst>
              <a:ext uri="{FF2B5EF4-FFF2-40B4-BE49-F238E27FC236}">
                <a16:creationId xmlns:a16="http://schemas.microsoft.com/office/drawing/2014/main" id="{50BE7783-9ACC-4426-8DF2-F9E8C2DA75AA}"/>
              </a:ext>
            </a:extLst>
          </p:cNvPr>
          <p:cNvPicPr>
            <a:picLocks noChangeAspect="1"/>
          </p:cNvPicPr>
          <p:nvPr/>
        </p:nvPicPr>
        <p:blipFill>
          <a:blip r:embed="rId3"/>
          <a:stretch>
            <a:fillRect/>
          </a:stretch>
        </p:blipFill>
        <p:spPr>
          <a:xfrm>
            <a:off x="6205688" y="369116"/>
            <a:ext cx="5745167" cy="3814462"/>
          </a:xfrm>
          <a:prstGeom prst="rect">
            <a:avLst/>
          </a:prstGeom>
        </p:spPr>
      </p:pic>
      <p:sp>
        <p:nvSpPr>
          <p:cNvPr id="14" name="文本框 13">
            <a:extLst>
              <a:ext uri="{FF2B5EF4-FFF2-40B4-BE49-F238E27FC236}">
                <a16:creationId xmlns:a16="http://schemas.microsoft.com/office/drawing/2014/main" id="{C2CCF4C0-EE71-4B04-8199-56F7C64FEE76}"/>
              </a:ext>
            </a:extLst>
          </p:cNvPr>
          <p:cNvSpPr txBox="1"/>
          <p:nvPr/>
        </p:nvSpPr>
        <p:spPr>
          <a:xfrm>
            <a:off x="1107346" y="4748169"/>
            <a:ext cx="9555060" cy="874470"/>
          </a:xfrm>
          <a:prstGeom prst="rect">
            <a:avLst/>
          </a:prstGeom>
          <a:noFill/>
        </p:spPr>
        <p:txBody>
          <a:bodyPr wrap="square" rtlCol="0">
            <a:spAutoFit/>
          </a:bodyPr>
          <a:lstStyle/>
          <a:p>
            <a:pPr>
              <a:lnSpc>
                <a:spcPct val="150000"/>
              </a:lnSpc>
            </a:pPr>
            <a:r>
              <a:rPr lang="zh-CN" altLang="en-US" dirty="0"/>
              <a:t>       如左图，剪裁好的左右纸板向下折卡住酱料瓶，可以给酱料瓶二次保护，结构更加坚固，不容易被打翻摔碎。变成右图的样子，摆放在货架上。</a:t>
            </a:r>
          </a:p>
        </p:txBody>
      </p:sp>
    </p:spTree>
    <p:extLst>
      <p:ext uri="{BB962C8B-B14F-4D97-AF65-F5344CB8AC3E}">
        <p14:creationId xmlns:p14="http://schemas.microsoft.com/office/powerpoint/2010/main" val="267823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F01A13-204C-4B09-A8BB-4A2AAF1A030E}"/>
              </a:ext>
            </a:extLst>
          </p:cNvPr>
          <p:cNvSpPr>
            <a:spLocks noGrp="1"/>
          </p:cNvSpPr>
          <p:nvPr>
            <p:ph type="title"/>
          </p:nvPr>
        </p:nvSpPr>
        <p:spPr>
          <a:xfrm>
            <a:off x="2229738" y="230321"/>
            <a:ext cx="7729728" cy="1188720"/>
          </a:xfrm>
        </p:spPr>
        <p:txBody>
          <a:bodyPr/>
          <a:lstStyle/>
          <a:p>
            <a:r>
              <a:rPr lang="zh-CN" altLang="en-US" dirty="0"/>
              <a:t>二次设想</a:t>
            </a:r>
          </a:p>
        </p:txBody>
      </p:sp>
      <p:pic>
        <p:nvPicPr>
          <p:cNvPr id="5" name="内容占位符 4">
            <a:extLst>
              <a:ext uri="{FF2B5EF4-FFF2-40B4-BE49-F238E27FC236}">
                <a16:creationId xmlns:a16="http://schemas.microsoft.com/office/drawing/2014/main" id="{488525E0-A6AD-4343-8D29-AF3816F71266}"/>
              </a:ext>
            </a:extLst>
          </p:cNvPr>
          <p:cNvPicPr>
            <a:picLocks noGrp="1" noChangeAspect="1"/>
          </p:cNvPicPr>
          <p:nvPr>
            <p:ph idx="1"/>
          </p:nvPr>
        </p:nvPicPr>
        <p:blipFill>
          <a:blip r:embed="rId2"/>
          <a:stretch>
            <a:fillRect/>
          </a:stretch>
        </p:blipFill>
        <p:spPr>
          <a:xfrm>
            <a:off x="692125" y="1878012"/>
            <a:ext cx="3660330" cy="3101975"/>
          </a:xfrm>
        </p:spPr>
      </p:pic>
      <p:pic>
        <p:nvPicPr>
          <p:cNvPr id="7" name="图片 6">
            <a:extLst>
              <a:ext uri="{FF2B5EF4-FFF2-40B4-BE49-F238E27FC236}">
                <a16:creationId xmlns:a16="http://schemas.microsoft.com/office/drawing/2014/main" id="{2F981DC0-3408-46EA-85A7-4BE61E87AC5C}"/>
              </a:ext>
            </a:extLst>
          </p:cNvPr>
          <p:cNvPicPr>
            <a:picLocks noChangeAspect="1"/>
          </p:cNvPicPr>
          <p:nvPr/>
        </p:nvPicPr>
        <p:blipFill>
          <a:blip r:embed="rId3"/>
          <a:stretch>
            <a:fillRect/>
          </a:stretch>
        </p:blipFill>
        <p:spPr>
          <a:xfrm>
            <a:off x="4569202" y="1860899"/>
            <a:ext cx="3660331" cy="3136199"/>
          </a:xfrm>
          <a:prstGeom prst="rect">
            <a:avLst/>
          </a:prstGeom>
        </p:spPr>
      </p:pic>
      <p:sp>
        <p:nvSpPr>
          <p:cNvPr id="9" name="文本框 8">
            <a:extLst>
              <a:ext uri="{FF2B5EF4-FFF2-40B4-BE49-F238E27FC236}">
                <a16:creationId xmlns:a16="http://schemas.microsoft.com/office/drawing/2014/main" id="{352E04F4-035E-4BEA-AC54-477BC34F27F2}"/>
              </a:ext>
            </a:extLst>
          </p:cNvPr>
          <p:cNvSpPr txBox="1"/>
          <p:nvPr/>
        </p:nvSpPr>
        <p:spPr>
          <a:xfrm>
            <a:off x="8531604" y="1711354"/>
            <a:ext cx="3296873" cy="4613955"/>
          </a:xfrm>
          <a:prstGeom prst="rect">
            <a:avLst/>
          </a:prstGeom>
          <a:noFill/>
        </p:spPr>
        <p:txBody>
          <a:bodyPr wrap="square" rtlCol="0">
            <a:spAutoFit/>
          </a:bodyPr>
          <a:lstStyle/>
          <a:p>
            <a:pPr>
              <a:lnSpc>
                <a:spcPct val="150000"/>
              </a:lnSpc>
            </a:pPr>
            <a:r>
              <a:rPr lang="zh-CN" altLang="en-US" dirty="0"/>
              <a:t>       由于第一次的包装设计有一些不成熟的地方，没有考虑其他的相关因素，所以开始第二次设想，继续设计酱料瓶包装。</a:t>
            </a:r>
            <a:endParaRPr lang="en-US" altLang="zh-CN" dirty="0"/>
          </a:p>
          <a:p>
            <a:pPr>
              <a:lnSpc>
                <a:spcPct val="150000"/>
              </a:lnSpc>
            </a:pPr>
            <a:r>
              <a:rPr lang="zh-CN" altLang="en-US" dirty="0"/>
              <a:t>       第二次设计的包装是采用三角型结构模式，稳定牢固，且又不会像正正方方的长方体纸盒包装那样没有新意，变换常用的长方体纸盒设计，让顾客眼前一亮又能保护好物体。</a:t>
            </a:r>
          </a:p>
        </p:txBody>
      </p:sp>
    </p:spTree>
    <p:extLst>
      <p:ext uri="{BB962C8B-B14F-4D97-AF65-F5344CB8AC3E}">
        <p14:creationId xmlns:p14="http://schemas.microsoft.com/office/powerpoint/2010/main" val="245912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F83834-7E69-4E52-B2F6-7A5911845B44}"/>
              </a:ext>
            </a:extLst>
          </p:cNvPr>
          <p:cNvSpPr>
            <a:spLocks noGrp="1"/>
          </p:cNvSpPr>
          <p:nvPr>
            <p:ph type="title"/>
          </p:nvPr>
        </p:nvSpPr>
        <p:spPr>
          <a:xfrm>
            <a:off x="2231136" y="209682"/>
            <a:ext cx="7729728" cy="1188720"/>
          </a:xfrm>
        </p:spPr>
        <p:txBody>
          <a:bodyPr/>
          <a:lstStyle/>
          <a:p>
            <a:r>
              <a:rPr lang="zh-CN" altLang="en-US" dirty="0"/>
              <a:t>平面拆解图</a:t>
            </a:r>
          </a:p>
        </p:txBody>
      </p:sp>
      <p:pic>
        <p:nvPicPr>
          <p:cNvPr id="5" name="内容占位符 4">
            <a:extLst>
              <a:ext uri="{FF2B5EF4-FFF2-40B4-BE49-F238E27FC236}">
                <a16:creationId xmlns:a16="http://schemas.microsoft.com/office/drawing/2014/main" id="{B326384D-7793-4530-964F-47C76F64977D}"/>
              </a:ext>
            </a:extLst>
          </p:cNvPr>
          <p:cNvPicPr>
            <a:picLocks noGrp="1" noChangeAspect="1"/>
          </p:cNvPicPr>
          <p:nvPr>
            <p:ph idx="1"/>
          </p:nvPr>
        </p:nvPicPr>
        <p:blipFill>
          <a:blip r:embed="rId2"/>
          <a:stretch>
            <a:fillRect/>
          </a:stretch>
        </p:blipFill>
        <p:spPr>
          <a:xfrm>
            <a:off x="7692705" y="1626590"/>
            <a:ext cx="2902591" cy="2444287"/>
          </a:xfrm>
        </p:spPr>
      </p:pic>
      <p:pic>
        <p:nvPicPr>
          <p:cNvPr id="7" name="图片 6">
            <a:extLst>
              <a:ext uri="{FF2B5EF4-FFF2-40B4-BE49-F238E27FC236}">
                <a16:creationId xmlns:a16="http://schemas.microsoft.com/office/drawing/2014/main" id="{D2DECA19-4EC8-4AE7-844F-2008E7BC9C60}"/>
              </a:ext>
            </a:extLst>
          </p:cNvPr>
          <p:cNvPicPr>
            <a:picLocks noChangeAspect="1"/>
          </p:cNvPicPr>
          <p:nvPr/>
        </p:nvPicPr>
        <p:blipFill>
          <a:blip r:embed="rId3"/>
          <a:stretch>
            <a:fillRect/>
          </a:stretch>
        </p:blipFill>
        <p:spPr>
          <a:xfrm>
            <a:off x="754485" y="1626590"/>
            <a:ext cx="4269719" cy="2291069"/>
          </a:xfrm>
          <a:prstGeom prst="rect">
            <a:avLst/>
          </a:prstGeom>
        </p:spPr>
      </p:pic>
      <p:sp>
        <p:nvSpPr>
          <p:cNvPr id="8" name="文本框 7">
            <a:extLst>
              <a:ext uri="{FF2B5EF4-FFF2-40B4-BE49-F238E27FC236}">
                <a16:creationId xmlns:a16="http://schemas.microsoft.com/office/drawing/2014/main" id="{20106F3F-F2D2-4127-A1D1-895D5316057F}"/>
              </a:ext>
            </a:extLst>
          </p:cNvPr>
          <p:cNvSpPr txBox="1"/>
          <p:nvPr/>
        </p:nvSpPr>
        <p:spPr>
          <a:xfrm>
            <a:off x="1140903" y="4672668"/>
            <a:ext cx="8970963" cy="1705467"/>
          </a:xfrm>
          <a:prstGeom prst="rect">
            <a:avLst/>
          </a:prstGeom>
          <a:noFill/>
        </p:spPr>
        <p:txBody>
          <a:bodyPr wrap="square" rtlCol="0">
            <a:spAutoFit/>
          </a:bodyPr>
          <a:lstStyle/>
          <a:p>
            <a:pPr>
              <a:lnSpc>
                <a:spcPct val="150000"/>
              </a:lnSpc>
            </a:pPr>
            <a:r>
              <a:rPr lang="zh-CN" altLang="en-US" dirty="0"/>
              <a:t>       包装采用的材料为瓦楞纸，由一二两层瓦楞纸重合粘贴组成，更为牢靠，若只有一层瓦楞纸包装，可能不能承受住物体的重量而且也较为脆弱，上下底座皆为等边三角形，考虑现实瓦楞纸折叠需要空间和人为计算测量存在误差的问题，里面第二层的瓦楞纸部分数据要较小于外面第一层。</a:t>
            </a:r>
          </a:p>
        </p:txBody>
      </p:sp>
      <p:sp>
        <p:nvSpPr>
          <p:cNvPr id="9" name="文本框 8">
            <a:extLst>
              <a:ext uri="{FF2B5EF4-FFF2-40B4-BE49-F238E27FC236}">
                <a16:creationId xmlns:a16="http://schemas.microsoft.com/office/drawing/2014/main" id="{790EA196-BF43-4315-AFC8-5C02AAC7E17A}"/>
              </a:ext>
            </a:extLst>
          </p:cNvPr>
          <p:cNvSpPr txBox="1"/>
          <p:nvPr/>
        </p:nvSpPr>
        <p:spPr>
          <a:xfrm>
            <a:off x="5385732" y="1929468"/>
            <a:ext cx="587229" cy="1754326"/>
          </a:xfrm>
          <a:prstGeom prst="rect">
            <a:avLst/>
          </a:prstGeom>
          <a:noFill/>
        </p:spPr>
        <p:txBody>
          <a:bodyPr wrap="square" rtlCol="0">
            <a:spAutoFit/>
          </a:bodyPr>
          <a:lstStyle/>
          <a:p>
            <a:r>
              <a:rPr lang="zh-CN" altLang="en-US" dirty="0"/>
              <a:t>第一层平面图</a:t>
            </a:r>
          </a:p>
        </p:txBody>
      </p:sp>
      <p:sp>
        <p:nvSpPr>
          <p:cNvPr id="10" name="文本框 9">
            <a:extLst>
              <a:ext uri="{FF2B5EF4-FFF2-40B4-BE49-F238E27FC236}">
                <a16:creationId xmlns:a16="http://schemas.microsoft.com/office/drawing/2014/main" id="{C8E9D044-95BC-43A7-A8FB-9135B26AF0D6}"/>
              </a:ext>
            </a:extLst>
          </p:cNvPr>
          <p:cNvSpPr txBox="1"/>
          <p:nvPr/>
        </p:nvSpPr>
        <p:spPr>
          <a:xfrm>
            <a:off x="10939244" y="1929468"/>
            <a:ext cx="498271" cy="1754326"/>
          </a:xfrm>
          <a:prstGeom prst="rect">
            <a:avLst/>
          </a:prstGeom>
          <a:noFill/>
        </p:spPr>
        <p:txBody>
          <a:bodyPr wrap="square" rtlCol="0">
            <a:spAutoFit/>
          </a:bodyPr>
          <a:lstStyle/>
          <a:p>
            <a:r>
              <a:rPr lang="zh-CN" altLang="en-US" dirty="0"/>
              <a:t>第二层平面图</a:t>
            </a:r>
          </a:p>
        </p:txBody>
      </p:sp>
    </p:spTree>
    <p:extLst>
      <p:ext uri="{BB962C8B-B14F-4D97-AF65-F5344CB8AC3E}">
        <p14:creationId xmlns:p14="http://schemas.microsoft.com/office/powerpoint/2010/main" val="395310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040D-54AF-4324-A1A0-0BC486C7C9AB}"/>
              </a:ext>
            </a:extLst>
          </p:cNvPr>
          <p:cNvSpPr>
            <a:spLocks noGrp="1"/>
          </p:cNvSpPr>
          <p:nvPr>
            <p:ph type="title"/>
          </p:nvPr>
        </p:nvSpPr>
        <p:spPr>
          <a:xfrm>
            <a:off x="2231136" y="167737"/>
            <a:ext cx="7729728" cy="1188720"/>
          </a:xfrm>
        </p:spPr>
        <p:txBody>
          <a:bodyPr/>
          <a:lstStyle/>
          <a:p>
            <a:r>
              <a:rPr lang="zh-CN" altLang="en-US" dirty="0"/>
              <a:t>一二层粘贴效果</a:t>
            </a:r>
          </a:p>
        </p:txBody>
      </p:sp>
      <p:pic>
        <p:nvPicPr>
          <p:cNvPr id="5" name="内容占位符 4">
            <a:extLst>
              <a:ext uri="{FF2B5EF4-FFF2-40B4-BE49-F238E27FC236}">
                <a16:creationId xmlns:a16="http://schemas.microsoft.com/office/drawing/2014/main" id="{66CCAF65-9C42-4F30-B060-3E46EBFA9C65}"/>
              </a:ext>
            </a:extLst>
          </p:cNvPr>
          <p:cNvPicPr>
            <a:picLocks noGrp="1" noChangeAspect="1"/>
          </p:cNvPicPr>
          <p:nvPr>
            <p:ph idx="1"/>
          </p:nvPr>
        </p:nvPicPr>
        <p:blipFill>
          <a:blip r:embed="rId2"/>
          <a:stretch>
            <a:fillRect/>
          </a:stretch>
        </p:blipFill>
        <p:spPr>
          <a:xfrm>
            <a:off x="6719420" y="1769018"/>
            <a:ext cx="4662300" cy="2887910"/>
          </a:xfrm>
        </p:spPr>
      </p:pic>
      <p:pic>
        <p:nvPicPr>
          <p:cNvPr id="7" name="图片 6">
            <a:extLst>
              <a:ext uri="{FF2B5EF4-FFF2-40B4-BE49-F238E27FC236}">
                <a16:creationId xmlns:a16="http://schemas.microsoft.com/office/drawing/2014/main" id="{CBD0A367-3D4A-4A4F-8425-B679703AB101}"/>
              </a:ext>
            </a:extLst>
          </p:cNvPr>
          <p:cNvPicPr>
            <a:picLocks noChangeAspect="1"/>
          </p:cNvPicPr>
          <p:nvPr/>
        </p:nvPicPr>
        <p:blipFill>
          <a:blip r:embed="rId3"/>
          <a:stretch>
            <a:fillRect/>
          </a:stretch>
        </p:blipFill>
        <p:spPr>
          <a:xfrm>
            <a:off x="676056" y="1769018"/>
            <a:ext cx="5663570" cy="2887910"/>
          </a:xfrm>
          <a:prstGeom prst="rect">
            <a:avLst/>
          </a:prstGeom>
        </p:spPr>
      </p:pic>
      <p:sp>
        <p:nvSpPr>
          <p:cNvPr id="8" name="文本框 7">
            <a:extLst>
              <a:ext uri="{FF2B5EF4-FFF2-40B4-BE49-F238E27FC236}">
                <a16:creationId xmlns:a16="http://schemas.microsoft.com/office/drawing/2014/main" id="{D3FB6915-FE5C-4FC4-97C1-F4D864F83FBD}"/>
              </a:ext>
            </a:extLst>
          </p:cNvPr>
          <p:cNvSpPr txBox="1"/>
          <p:nvPr/>
        </p:nvSpPr>
        <p:spPr>
          <a:xfrm>
            <a:off x="4074253" y="5402403"/>
            <a:ext cx="4043493" cy="369332"/>
          </a:xfrm>
          <a:prstGeom prst="rect">
            <a:avLst/>
          </a:prstGeom>
          <a:noFill/>
        </p:spPr>
        <p:txBody>
          <a:bodyPr wrap="square" rtlCol="0">
            <a:spAutoFit/>
          </a:bodyPr>
          <a:lstStyle/>
          <a:p>
            <a:r>
              <a:rPr lang="zh-CN" altLang="en-US" dirty="0"/>
              <a:t>已经粘贴好的侧视和透视效果如图</a:t>
            </a:r>
          </a:p>
        </p:txBody>
      </p:sp>
    </p:spTree>
    <p:extLst>
      <p:ext uri="{BB962C8B-B14F-4D97-AF65-F5344CB8AC3E}">
        <p14:creationId xmlns:p14="http://schemas.microsoft.com/office/powerpoint/2010/main" val="2805347140"/>
      </p:ext>
    </p:extLst>
  </p:cSld>
  <p:clrMapOvr>
    <a:masterClrMapping/>
  </p:clrMapOvr>
</p:sld>
</file>

<file path=ppt/theme/theme1.xml><?xml version="1.0" encoding="utf-8"?>
<a:theme xmlns:a="http://schemas.openxmlformats.org/drawingml/2006/main" name="包裹">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TM10001115[[fn=包裹]]</Template>
  <TotalTime>0</TotalTime>
  <Words>541</Words>
  <Application>Microsoft Office PowerPoint</Application>
  <PresentationFormat>宽屏</PresentationFormat>
  <Paragraphs>29</Paragraphs>
  <Slides>13</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13</vt:i4>
      </vt:variant>
    </vt:vector>
  </HeadingPairs>
  <TitlesOfParts>
    <vt:vector size="16" baseType="lpstr">
      <vt:lpstr>Arial</vt:lpstr>
      <vt:lpstr>Gill Sans MT</vt:lpstr>
      <vt:lpstr>包裹</vt:lpstr>
      <vt:lpstr>超市易碎品包装设计</vt:lpstr>
      <vt:lpstr>调研报告</vt:lpstr>
      <vt:lpstr>选做原因</vt:lpstr>
      <vt:lpstr>初步设想</vt:lpstr>
      <vt:lpstr>PowerPoint 演示文稿</vt:lpstr>
      <vt:lpstr>PowerPoint 演示文稿</vt:lpstr>
      <vt:lpstr>二次设想</vt:lpstr>
      <vt:lpstr>平面拆解图</vt:lpstr>
      <vt:lpstr>一二层粘贴效果</vt:lpstr>
      <vt:lpstr>制作模型</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超市易碎品包装设计初步</dc:title>
  <dc:creator> </dc:creator>
  <cp:lastModifiedBy> </cp:lastModifiedBy>
  <cp:revision>12</cp:revision>
  <dcterms:created xsi:type="dcterms:W3CDTF">2020-06-03T02:38:20Z</dcterms:created>
  <dcterms:modified xsi:type="dcterms:W3CDTF">2020-06-27T16:39:19Z</dcterms:modified>
</cp:coreProperties>
</file>